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2"/>
  </p:notesMasterIdLst>
  <p:handoutMasterIdLst>
    <p:handoutMasterId r:id="rId43"/>
  </p:handoutMasterIdLst>
  <p:sldIdLst>
    <p:sldId id="328" r:id="rId2"/>
    <p:sldId id="349" r:id="rId3"/>
    <p:sldId id="271" r:id="rId4"/>
    <p:sldId id="329" r:id="rId5"/>
    <p:sldId id="310" r:id="rId6"/>
    <p:sldId id="340" r:id="rId7"/>
    <p:sldId id="347" r:id="rId8"/>
    <p:sldId id="342" r:id="rId9"/>
    <p:sldId id="343" r:id="rId10"/>
    <p:sldId id="341" r:id="rId11"/>
    <p:sldId id="272" r:id="rId12"/>
    <p:sldId id="344" r:id="rId13"/>
    <p:sldId id="319" r:id="rId14"/>
    <p:sldId id="330" r:id="rId15"/>
    <p:sldId id="322" r:id="rId16"/>
    <p:sldId id="273" r:id="rId17"/>
    <p:sldId id="275" r:id="rId18"/>
    <p:sldId id="278" r:id="rId19"/>
    <p:sldId id="279" r:id="rId20"/>
    <p:sldId id="311" r:id="rId21"/>
    <p:sldId id="297" r:id="rId22"/>
    <p:sldId id="298" r:id="rId23"/>
    <p:sldId id="280" r:id="rId24"/>
    <p:sldId id="345" r:id="rId25"/>
    <p:sldId id="281" r:id="rId26"/>
    <p:sldId id="282" r:id="rId27"/>
    <p:sldId id="283" r:id="rId28"/>
    <p:sldId id="338" r:id="rId29"/>
    <p:sldId id="285" r:id="rId30"/>
    <p:sldId id="286" r:id="rId31"/>
    <p:sldId id="287" r:id="rId32"/>
    <p:sldId id="331" r:id="rId33"/>
    <p:sldId id="288" r:id="rId34"/>
    <p:sldId id="289" r:id="rId35"/>
    <p:sldId id="290" r:id="rId36"/>
    <p:sldId id="346" r:id="rId37"/>
    <p:sldId id="339" r:id="rId38"/>
    <p:sldId id="336" r:id="rId39"/>
    <p:sldId id="337" r:id="rId40"/>
    <p:sldId id="34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9FD"/>
    <a:srgbClr val="5CE600"/>
    <a:srgbClr val="A6F173"/>
    <a:srgbClr val="21242C"/>
    <a:srgbClr val="00BFF3"/>
    <a:srgbClr val="95BC47"/>
    <a:srgbClr val="7E8289"/>
    <a:srgbClr val="7A9D34"/>
    <a:srgbClr val="95BC46"/>
    <a:srgbClr val="E76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90365" autoAdjust="0"/>
  </p:normalViewPr>
  <p:slideViewPr>
    <p:cSldViewPr snapToGrid="0">
      <p:cViewPr>
        <p:scale>
          <a:sx n="125" d="100"/>
          <a:sy n="125" d="100"/>
        </p:scale>
        <p:origin x="-80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82A6-9929-0447-B85E-BC58B59E6D01}" type="datetimeFigureOut">
              <a:rPr lang="en-US" smtClean="0"/>
              <a:t>5/2/15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EE3D4-85AE-7242-9F51-3C6493B0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7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I'll give your brain a minute or two to parse this, because yes, 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app with this code you'll see the alert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3C59FD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554139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82880" indent="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hyperlink" Target="http://www.telerik.com/platform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www.telerik.com/purchase/plat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%23system-requirement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nativescript.org/Changelogs/Cross-Platform%20Modules" TargetMode="External"/><Relationship Id="rId3" Type="http://schemas.openxmlformats.org/officeDocument/2006/relationships/hyperlink" Target="https://www.nativescript.org/roadmap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NEXT-Workshop" TargetMode="External"/><Relationship Id="rId3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it.ly/next-vantoll-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Deep Dive—Setup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0951209" cy="4143376"/>
          </a:xfrm>
        </p:spPr>
        <p:txBody>
          <a:bodyPr>
            <a:normAutofit/>
          </a:bodyPr>
          <a:lstStyle/>
          <a:p>
            <a:r>
              <a:rPr lang="en-US" dirty="0" smtClean="0"/>
              <a:t>1) Connect to the </a:t>
            </a:r>
            <a:r>
              <a:rPr lang="en-US" dirty="0" err="1" smtClean="0"/>
              <a:t>wifi</a:t>
            </a:r>
            <a:r>
              <a:rPr lang="en-US" dirty="0" smtClean="0"/>
              <a:t> (on your laptop and devices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Network: </a:t>
            </a:r>
            <a:r>
              <a:rPr lang="en-US" b="1" dirty="0" smtClean="0"/>
              <a:t>Hyatt Meeting</a:t>
            </a:r>
          </a:p>
          <a:p>
            <a:pPr lvl="2"/>
            <a:r>
              <a:rPr lang="en-US" dirty="0" smtClean="0"/>
              <a:t>Password: </a:t>
            </a:r>
            <a:r>
              <a:rPr lang="en-US" b="1" dirty="0" smtClean="0"/>
              <a:t>TelerikNEXT2015</a:t>
            </a:r>
            <a:endParaRPr lang="en-US" b="1" dirty="0" smtClean="0"/>
          </a:p>
          <a:p>
            <a:r>
              <a:rPr lang="en-US" dirty="0" smtClean="0"/>
              <a:t>2) Go to </a:t>
            </a:r>
            <a:r>
              <a:rPr lang="en-US" dirty="0" err="1" smtClean="0"/>
              <a:t>platform.telerik.com</a:t>
            </a:r>
            <a:r>
              <a:rPr lang="en-US" dirty="0" smtClean="0"/>
              <a:t> and login</a:t>
            </a:r>
          </a:p>
          <a:p>
            <a:r>
              <a:rPr lang="en-US" dirty="0" smtClean="0"/>
              <a:t>3) Make sure you have the </a:t>
            </a:r>
            <a:r>
              <a:rPr lang="en-US" dirty="0" err="1" smtClean="0"/>
              <a:t>NativeScript</a:t>
            </a:r>
            <a:r>
              <a:rPr lang="en-US" dirty="0" smtClean="0"/>
              <a:t> app installed on your Android and/or </a:t>
            </a:r>
            <a:r>
              <a:rPr lang="en-US" dirty="0" err="1" smtClean="0"/>
              <a:t>iOS</a:t>
            </a:r>
            <a:r>
              <a:rPr lang="en-US" dirty="0" smtClean="0"/>
              <a:t> device(s)</a:t>
            </a:r>
          </a:p>
        </p:txBody>
      </p:sp>
    </p:spTree>
    <p:extLst>
      <p:ext uri="{BB962C8B-B14F-4D97-AF65-F5344CB8AC3E}">
        <p14:creationId xmlns:p14="http://schemas.microsoft.com/office/powerpoint/2010/main" val="241181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vg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0" y="274319"/>
            <a:ext cx="5353050" cy="60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1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runtime for building and running </a:t>
            </a:r>
            <a:r>
              <a:rPr lang="en-US" i="1" dirty="0"/>
              <a:t>native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Android, and </a:t>
            </a:r>
            <a:r>
              <a:rPr lang="en-US" dirty="0" smtClean="0"/>
              <a:t>(soon) Windows </a:t>
            </a:r>
            <a:r>
              <a:rPr lang="en-US" dirty="0"/>
              <a:t>Phone apps with a single, JavaScript code base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7600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3412" y="4012772"/>
            <a:ext cx="3029991" cy="2047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7495" y="3938798"/>
            <a:ext cx="3157699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8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00F98DA9C83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36880"/>
            <a:ext cx="7653020" cy="57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4231" y="1495425"/>
            <a:ext cx="2863849" cy="688975"/>
          </a:xfrm>
        </p:spPr>
        <p:txBody>
          <a:bodyPr/>
          <a:lstStyle/>
          <a:p>
            <a:r>
              <a:rPr lang="en-US" dirty="0" smtClean="0"/>
              <a:t>No 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8" y="219541"/>
            <a:ext cx="1181250" cy="11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848" y="1804501"/>
            <a:ext cx="1181250" cy="1181250"/>
          </a:xfrm>
          <a:prstGeom prst="rect">
            <a:avLst/>
          </a:prstGeom>
        </p:spPr>
      </p:pic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152400"/>
            <a:ext cx="1732280" cy="1469598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410" y="1802130"/>
            <a:ext cx="1184910" cy="118491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934711" y="3151505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cross compilation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489191" y="19932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063751" y="367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pic>
        <p:nvPicPr>
          <p:cNvPr id="2" name="Picture 1" descr="default_app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240" y="1727200"/>
            <a:ext cx="1310640" cy="1310640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56000"/>
            <a:ext cx="1245870" cy="1245870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976631" y="4797425"/>
            <a:ext cx="4723129" cy="134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 access to native APIs in JS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8" y="3521541"/>
            <a:ext cx="1181250" cy="118125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16151" y="3669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2686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031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Skills reuse</a:t>
            </a:r>
          </a:p>
          <a:p>
            <a:pPr lvl="2"/>
            <a:r>
              <a:rPr lang="en-US" dirty="0" smtClean="0"/>
              <a:t>Standards-based JavaScript, CSS, optionally </a:t>
            </a:r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Code reuse</a:t>
            </a:r>
          </a:p>
          <a:p>
            <a:pPr lvl="2"/>
            <a:r>
              <a:rPr lang="en-US" dirty="0" err="1" smtClean="0"/>
              <a:t>npm</a:t>
            </a:r>
            <a:r>
              <a:rPr lang="en-US" dirty="0" smtClean="0"/>
              <a:t> modules, 3</a:t>
            </a:r>
            <a:r>
              <a:rPr lang="en-US" baseline="30000" dirty="0" smtClean="0"/>
              <a:t>rd</a:t>
            </a:r>
            <a:r>
              <a:rPr lang="en-US" dirty="0" smtClean="0"/>
              <a:t>-party </a:t>
            </a:r>
            <a:r>
              <a:rPr lang="en-US" dirty="0" err="1" smtClean="0"/>
              <a:t>iOS</a:t>
            </a:r>
            <a:r>
              <a:rPr lang="en-US" dirty="0" smtClean="0"/>
              <a:t> and Android libraries</a:t>
            </a:r>
          </a:p>
          <a:p>
            <a:r>
              <a:rPr lang="en-US" dirty="0" smtClean="0"/>
              <a:t>Easily use native APIs</a:t>
            </a:r>
          </a:p>
          <a:p>
            <a:pPr lvl="2"/>
            <a:r>
              <a:rPr lang="en-US" dirty="0" smtClean="0"/>
              <a:t>No wrappers to access native APIs</a:t>
            </a:r>
          </a:p>
          <a:p>
            <a:pPr lvl="2"/>
            <a:r>
              <a:rPr lang="en-US" dirty="0" smtClean="0"/>
              <a:t>Use native UI elements</a:t>
            </a:r>
          </a:p>
          <a:p>
            <a:r>
              <a:rPr lang="en-US" dirty="0" smtClean="0"/>
              <a:t>Open source!</a:t>
            </a:r>
          </a:p>
        </p:txBody>
      </p:sp>
    </p:spTree>
    <p:extLst>
      <p:ext uri="{BB962C8B-B14F-4D97-AF65-F5344CB8AC3E}">
        <p14:creationId xmlns:p14="http://schemas.microsoft.com/office/powerpoint/2010/main" val="108064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0636248" cy="548640"/>
          </a:xfrm>
        </p:spPr>
        <p:txBody>
          <a:bodyPr/>
          <a:lstStyle/>
          <a:p>
            <a:r>
              <a:rPr lang="en-US" dirty="0" smtClean="0"/>
              <a:t>Contribute!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nativescript.org</a:t>
            </a:r>
            <a:r>
              <a:rPr lang="en-US" dirty="0" smtClean="0"/>
              <a:t>/contribute)</a:t>
            </a:r>
            <a:endParaRPr lang="en-US" dirty="0"/>
          </a:p>
        </p:txBody>
      </p:sp>
      <p:pic>
        <p:nvPicPr>
          <p:cNvPr id="4" name="Picture 3" descr="Screen Shot 2015-03-06 at 2.0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829642"/>
            <a:ext cx="8077200" cy="44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77579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6" name="Picture 5" descr="bri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557" y="-106566"/>
            <a:ext cx="14331558" cy="8650674"/>
          </a:xfrm>
          <a:prstGeom prst="rect">
            <a:avLst/>
          </a:prstGeom>
        </p:spPr>
      </p:pic>
      <p:pic>
        <p:nvPicPr>
          <p:cNvPr id="7" name="Picture 6" descr="JavaScrip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2" y="2698616"/>
            <a:ext cx="1868412" cy="1868412"/>
          </a:xfrm>
          <a:prstGeom prst="rect">
            <a:avLst/>
          </a:prstGeom>
        </p:spPr>
      </p:pic>
      <p:pic>
        <p:nvPicPr>
          <p:cNvPr id="8" name="Picture 7" descr="android-logo-transparent-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51" y="1407060"/>
            <a:ext cx="2557073" cy="2557073"/>
          </a:xfrm>
          <a:prstGeom prst="rect">
            <a:avLst/>
          </a:prstGeom>
        </p:spPr>
      </p:pic>
      <p:pic>
        <p:nvPicPr>
          <p:cNvPr id="9" name="Picture 8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8" y="4026655"/>
            <a:ext cx="2037549" cy="2495997"/>
          </a:xfrm>
          <a:prstGeom prst="rect">
            <a:avLst/>
          </a:prstGeom>
        </p:spPr>
      </p:pic>
      <p:pic>
        <p:nvPicPr>
          <p:cNvPr id="10" name="Picture 9" descr="Windows_logo_-_2012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40" y="4400098"/>
            <a:ext cx="1841044" cy="1841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0328" y="432901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4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Android example</a:t>
            </a:r>
            <a:endParaRPr lang="en-US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072640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80" y="4856480"/>
            <a:ext cx="185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Output:</a:t>
            </a:r>
            <a:endParaRPr lang="en-US" sz="3600" b="1" dirty="0"/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0" y="4931410"/>
            <a:ext cx="21590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4932" y="3789252"/>
            <a:ext cx="3029991" cy="20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r>
              <a:rPr lang="en-US" b="1" dirty="0" err="1" smtClean="0"/>
              <a:t>NativeScript</a:t>
            </a:r>
            <a:r>
              <a:rPr lang="en-US" b="1" dirty="0" smtClean="0"/>
              <a:t> </a:t>
            </a:r>
            <a:r>
              <a:rPr lang="en-US" b="1" dirty="0" err="1" smtClean="0"/>
              <a:t>iOS</a:t>
            </a:r>
            <a:r>
              <a:rPr lang="en-US" b="1" dirty="0" smtClean="0"/>
              <a:t> example</a:t>
            </a:r>
            <a:endParaRPr lang="en-US" b="1" dirty="0"/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61" y="1200805"/>
            <a:ext cx="2991244" cy="531776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932940"/>
            <a:ext cx="6515100" cy="2209800"/>
          </a:xfrm>
          <a:prstGeom prst="rect">
            <a:avLst/>
          </a:prstGeom>
        </p:spPr>
      </p:pic>
      <p:pic>
        <p:nvPicPr>
          <p:cNvPr id="5" name="Picture 4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85" y="4399280"/>
            <a:ext cx="1575782" cy="19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Shot 2015-01-29 at 4.1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7" y="-427385"/>
            <a:ext cx="9426576" cy="78638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443740" y="3162649"/>
            <a:ext cx="2234768" cy="109898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85672" y="3760986"/>
            <a:ext cx="1892836" cy="506520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2652" y="4432591"/>
            <a:ext cx="2992398" cy="1953285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90" y="2583180"/>
            <a:ext cx="6515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202" y="2279154"/>
            <a:ext cx="10839448" cy="686946"/>
          </a:xfrm>
        </p:spPr>
        <p:txBody>
          <a:bodyPr>
            <a:noAutofit/>
          </a:bodyPr>
          <a:lstStyle/>
          <a:p>
            <a:r>
              <a:rPr lang="en-US" sz="5400" b="1" dirty="0" err="1" smtClean="0"/>
              <a:t>Erlang</a:t>
            </a:r>
            <a:r>
              <a:rPr lang="en-US" sz="5400" b="1" dirty="0" smtClean="0"/>
              <a:t> for Mobile Development</a:t>
            </a:r>
            <a:endParaRPr lang="en-US" sz="5400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9305" y="3663683"/>
            <a:ext cx="10839448" cy="446528"/>
          </a:xfrm>
        </p:spPr>
        <p:txBody>
          <a:bodyPr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/>
              <a:t>TJ VanToll | @</a:t>
            </a:r>
            <a:r>
              <a:rPr lang="en-US" sz="4000" dirty="0" err="1" smtClean="0"/>
              <a:t>tjvantoll</a:t>
            </a:r>
            <a:endParaRPr lang="en-US" sz="4000" dirty="0"/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Clark Sell</a:t>
            </a:r>
            <a:r>
              <a:rPr lang="en-US" sz="4000" dirty="0"/>
              <a:t> </a:t>
            </a:r>
            <a:r>
              <a:rPr lang="en-US" sz="4000" dirty="0" smtClean="0"/>
              <a:t>| @csell5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Sebastian </a:t>
            </a:r>
            <a:r>
              <a:rPr lang="en-US" sz="4000" dirty="0" err="1" smtClean="0"/>
              <a:t>Witalec</a:t>
            </a:r>
            <a:r>
              <a:rPr lang="en-US" sz="4000" dirty="0" smtClean="0"/>
              <a:t> | @</a:t>
            </a:r>
            <a:r>
              <a:rPr lang="en-US" sz="4000" dirty="0" err="1" smtClean="0"/>
              <a:t>sebawita</a:t>
            </a:r>
            <a:r>
              <a:rPr lang="en-US" sz="4000" dirty="0" smtClean="0"/>
              <a:t> </a:t>
            </a: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50977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12" y="452924"/>
            <a:ext cx="11338560" cy="548640"/>
          </a:xfrm>
        </p:spPr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pic>
        <p:nvPicPr>
          <p:cNvPr id="3" name="Picture 2" descr="JPEG image-9F21A51BC412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545834"/>
            <a:ext cx="4930140" cy="43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 JS VMs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runs JavaScript on a JavaScript VM</a:t>
            </a:r>
          </a:p>
          <a:p>
            <a:pPr lvl="2"/>
            <a:r>
              <a:rPr lang="en-US" dirty="0" err="1" smtClean="0"/>
              <a:t>JavaScriptCore</a:t>
            </a:r>
            <a:r>
              <a:rPr lang="en-US" dirty="0" smtClean="0"/>
              <a:t> on </a:t>
            </a:r>
            <a:r>
              <a:rPr lang="en-US" dirty="0" err="1" smtClean="0"/>
              <a:t>iOS</a:t>
            </a:r>
            <a:endParaRPr lang="en-US" dirty="0" smtClean="0"/>
          </a:p>
          <a:p>
            <a:pPr lvl="2"/>
            <a:r>
              <a:rPr lang="en-US" dirty="0" smtClean="0"/>
              <a:t>V8 on Android</a:t>
            </a:r>
          </a:p>
          <a:p>
            <a:pPr lvl="2"/>
            <a:r>
              <a:rPr lang="en-US" dirty="0" err="1" smtClean="0"/>
              <a:t>JavaScriptCore</a:t>
            </a:r>
            <a:r>
              <a:rPr lang="en-US" dirty="0" smtClean="0"/>
              <a:t> on Windows (subject </a:t>
            </a:r>
            <a:r>
              <a:rPr lang="en-US" smtClean="0"/>
              <a:t>to 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9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5510" y="1830705"/>
            <a:ext cx="4936490" cy="709295"/>
          </a:xfrm>
        </p:spPr>
        <p:txBody>
          <a:bodyPr/>
          <a:lstStyle/>
          <a:p>
            <a:r>
              <a:rPr lang="en-US" dirty="0" smtClean="0"/>
              <a:t>Runs on V8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5830" y="5173345"/>
            <a:ext cx="5820410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</a:t>
            </a:r>
            <a:r>
              <a:rPr lang="en-US" dirty="0" err="1" smtClean="0"/>
              <a:t>JavaScriptCore</a:t>
            </a:r>
            <a:endParaRPr lang="en-US" dirty="0"/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2948940"/>
            <a:ext cx="6515100" cy="2209800"/>
          </a:xfrm>
          <a:prstGeom prst="rect">
            <a:avLst/>
          </a:prstGeom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21920"/>
            <a:ext cx="8547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6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EG image-9B789D4FC5DA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" y="669290"/>
            <a:ext cx="7957820" cy="52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B4658A62770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670"/>
            <a:ext cx="7945120" cy="56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103609" cy="4051936"/>
          </a:xfrm>
        </p:spPr>
        <p:txBody>
          <a:bodyPr>
            <a:normAutofit/>
          </a:bodyPr>
          <a:lstStyle/>
          <a:p>
            <a:r>
              <a:rPr lang="en-US" dirty="0" err="1" smtClean="0"/>
              <a:t>NativeScript</a:t>
            </a:r>
            <a:r>
              <a:rPr lang="en-US" dirty="0"/>
              <a:t>-</a:t>
            </a:r>
            <a:r>
              <a:rPr lang="en-US" dirty="0" smtClean="0"/>
              <a:t>provided modules that provide cross-platform functionality.</a:t>
            </a:r>
          </a:p>
          <a:p>
            <a:r>
              <a:rPr lang="en-US" dirty="0" smtClean="0"/>
              <a:t>There are dozens of them and they’re easy to write yourself.</a:t>
            </a:r>
          </a:p>
          <a:p>
            <a:r>
              <a:rPr lang="en-US" dirty="0" err="1" smtClean="0"/>
              <a:t>NativeScript</a:t>
            </a:r>
            <a:r>
              <a:rPr lang="en-US" dirty="0" smtClean="0"/>
              <a:t> modules follow Node module’s conventions (</a:t>
            </a:r>
            <a:r>
              <a:rPr lang="en-US" dirty="0" err="1" smtClean="0"/>
              <a:t>CommonJS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5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file module</a:t>
            </a:r>
            <a:endParaRPr lang="en-US" dirty="0"/>
          </a:p>
        </p:txBody>
      </p:sp>
      <p:pic>
        <p:nvPicPr>
          <p:cNvPr id="6" name="Picture 5" descr="android-logo-transparent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" y="2630532"/>
            <a:ext cx="1941683" cy="1941683"/>
          </a:xfrm>
          <a:prstGeom prst="rect">
            <a:avLst/>
          </a:prstGeom>
        </p:spPr>
      </p:pic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0" y="5510262"/>
            <a:ext cx="9876666" cy="1152078"/>
          </a:xfrm>
          <a:prstGeom prst="rect">
            <a:avLst/>
          </a:prstGeom>
        </p:spPr>
      </p:pic>
      <p:pic>
        <p:nvPicPr>
          <p:cNvPr id="8" name="Picture 7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4986379"/>
            <a:ext cx="1453209" cy="1780181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40" y="3326643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607348" y="2304937"/>
            <a:ext cx="1" cy="899786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0379" y="2448061"/>
            <a:ext cx="0" cy="299170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291590"/>
            <a:ext cx="9448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module example</a:t>
            </a:r>
            <a:endParaRPr lang="en-US" dirty="0"/>
          </a:p>
        </p:txBody>
      </p:sp>
      <p:pic>
        <p:nvPicPr>
          <p:cNvPr id="4" name="Picture 3" descr="Screen Shot 2015-01-30 at 1.1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596727"/>
            <a:ext cx="8496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  <a:endParaRPr lang="en-US" dirty="0"/>
          </a:p>
        </p:txBody>
      </p:sp>
      <p:pic>
        <p:nvPicPr>
          <p:cNvPr id="5" name="Picture 4" descr="Screen Shot 2015-04-28 at 1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378393"/>
            <a:ext cx="8961120" cy="50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072" y="899964"/>
            <a:ext cx="11338560" cy="548640"/>
          </a:xfrm>
        </p:spPr>
        <p:txBody>
          <a:bodyPr/>
          <a:lstStyle/>
          <a:p>
            <a:r>
              <a:rPr lang="en-US" dirty="0" smtClean="0"/>
              <a:t>But how do I turn this into an app?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20" y="2274570"/>
            <a:ext cx="5392420" cy="35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202" y="227915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err="1" smtClean="0"/>
              <a:t>NativeScript</a:t>
            </a:r>
            <a:r>
              <a:rPr lang="en-US" sz="6600" b="1" dirty="0" smtClean="0"/>
              <a:t> Deep Dive</a:t>
            </a:r>
            <a:endParaRPr lang="en-US" sz="6600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9305" y="3663683"/>
            <a:ext cx="10839448" cy="446528"/>
          </a:xfrm>
        </p:spPr>
        <p:txBody>
          <a:bodyPr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/>
              <a:t>TJ VanToll | @</a:t>
            </a:r>
            <a:r>
              <a:rPr lang="en-US" sz="4000" dirty="0" err="1" smtClean="0"/>
              <a:t>tjvantoll</a:t>
            </a:r>
            <a:endParaRPr lang="en-US" sz="4000" dirty="0"/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Clark Sell</a:t>
            </a:r>
            <a:r>
              <a:rPr lang="en-US" sz="4000" dirty="0"/>
              <a:t> </a:t>
            </a:r>
            <a:r>
              <a:rPr lang="en-US" sz="4000" dirty="0" smtClean="0"/>
              <a:t>| @csell5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Sebastian </a:t>
            </a:r>
            <a:r>
              <a:rPr lang="en-US" sz="4000" dirty="0" err="1" smtClean="0"/>
              <a:t>Witalec</a:t>
            </a:r>
            <a:r>
              <a:rPr lang="en-US" sz="4000" dirty="0" smtClean="0"/>
              <a:t> | @</a:t>
            </a:r>
            <a:r>
              <a:rPr lang="en-US" sz="4000" dirty="0" err="1" smtClean="0"/>
              <a:t>sebawita</a:t>
            </a:r>
            <a:r>
              <a:rPr lang="en-US" sz="4000" dirty="0" smtClean="0"/>
              <a:t> </a:t>
            </a: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0567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09" y="2289337"/>
            <a:ext cx="6301312" cy="11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02" y="2393355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1)</a:t>
            </a:r>
            <a:endParaRPr 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80902" y="4047707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</a:t>
            </a:r>
            <a:r>
              <a:rPr lang="en-US" sz="5400" b="1" dirty="0" smtClean="0"/>
              <a:t>)</a:t>
            </a:r>
            <a:endParaRPr lang="en-US" sz="5400" b="1" dirty="0"/>
          </a:p>
        </p:txBody>
      </p:sp>
      <p:pic>
        <p:nvPicPr>
          <p:cNvPr id="7" name="Picture 6" descr="Screen Shot 2015-01-30 at 1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41" y="4232807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30758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Backend-as-a-service</a:t>
            </a:r>
          </a:p>
          <a:p>
            <a:pPr lvl="1"/>
            <a:r>
              <a:rPr lang="en-US" dirty="0" smtClean="0"/>
              <a:t>Push notifications, cloud data, file storage, and more</a:t>
            </a:r>
          </a:p>
          <a:p>
            <a:r>
              <a:rPr lang="en-US" dirty="0" smtClean="0"/>
              <a:t>Analytics</a:t>
            </a:r>
          </a:p>
          <a:p>
            <a:r>
              <a:rPr lang="en-US" dirty="0" err="1" smtClean="0"/>
              <a:t>AppBuilder</a:t>
            </a:r>
            <a:endParaRPr lang="en-US" dirty="0" smtClean="0"/>
          </a:p>
          <a:p>
            <a:pPr lvl="1"/>
            <a:r>
              <a:rPr lang="en-US" dirty="0" smtClean="0"/>
              <a:t>Cloud builds (build </a:t>
            </a:r>
            <a:r>
              <a:rPr lang="en-US" dirty="0" err="1" smtClean="0"/>
              <a:t>iOS</a:t>
            </a:r>
            <a:r>
              <a:rPr lang="en-US" dirty="0" smtClean="0"/>
              <a:t> apps on Windows, Windows Phone apps on a Mac)</a:t>
            </a:r>
          </a:p>
          <a:p>
            <a:pPr lvl="1"/>
            <a:r>
              <a:rPr lang="en-US" dirty="0" err="1" smtClean="0"/>
              <a:t>NativeScript</a:t>
            </a:r>
            <a:r>
              <a:rPr lang="en-US" dirty="0" smtClean="0"/>
              <a:t> debugging and tooling</a:t>
            </a:r>
          </a:p>
          <a:p>
            <a:r>
              <a:rPr lang="en-US" dirty="0" smtClean="0"/>
              <a:t>Automated app testing</a:t>
            </a:r>
          </a:p>
          <a:p>
            <a:r>
              <a:rPr lang="en-US" dirty="0" smtClean="0"/>
              <a:t>And more!</a:t>
            </a:r>
          </a:p>
          <a:p>
            <a:endParaRPr lang="en-US" dirty="0"/>
          </a:p>
        </p:txBody>
      </p:sp>
      <p:pic>
        <p:nvPicPr>
          <p:cNvPr id="5" name="Picture 4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01312" y="636825"/>
            <a:ext cx="421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A36FF"/>
                </a:solidFill>
                <a:hlinkClick r:id="rId3"/>
              </a:rPr>
              <a:t>http://telerik.com/platform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0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 err="1" smtClean="0"/>
              <a:t>AppBuilder</a:t>
            </a:r>
            <a:r>
              <a:rPr lang="en-US" dirty="0" smtClean="0"/>
              <a:t> IDE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/>
              <a:t>B</a:t>
            </a:r>
            <a:r>
              <a:rPr lang="en-US" dirty="0" smtClean="0"/>
              <a:t>rowser Client</a:t>
            </a:r>
          </a:p>
          <a:p>
            <a:r>
              <a:rPr lang="en-US" dirty="0" smtClean="0"/>
              <a:t>Visual Studio Extension</a:t>
            </a:r>
          </a:p>
          <a:p>
            <a:r>
              <a:rPr lang="en-US" dirty="0" smtClean="0"/>
              <a:t>Sublime Text Package</a:t>
            </a:r>
          </a:p>
          <a:p>
            <a:r>
              <a:rPr lang="en-US" dirty="0" smtClean="0"/>
              <a:t>Command-Line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3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pic>
        <p:nvPicPr>
          <p:cNvPr id="5" name="Picture 4" descr="Screen Shot 2015-01-30 at 2.41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514"/>
            <a:ext cx="12192000" cy="5294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873" y="1145294"/>
            <a:ext cx="684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A36FF"/>
                </a:solidFill>
                <a:hlinkClick r:id="rId4"/>
              </a:rPr>
              <a:t>https://</a:t>
            </a:r>
            <a:r>
              <a:rPr lang="en-US" sz="2800" dirty="0" err="1">
                <a:solidFill>
                  <a:srgbClr val="4A36FF"/>
                </a:solidFill>
                <a:hlinkClick r:id="rId4"/>
              </a:rPr>
              <a:t>www.telerik.com</a:t>
            </a:r>
            <a:r>
              <a:rPr lang="en-US" sz="2800" dirty="0">
                <a:solidFill>
                  <a:srgbClr val="4A36FF"/>
                </a:solidFill>
                <a:hlinkClick r:id="rId4"/>
              </a:rPr>
              <a:t>/purchase/platform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8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Free and open source</a:t>
            </a:r>
          </a:p>
          <a:p>
            <a:r>
              <a:rPr lang="en-US" dirty="0">
                <a:hlinkClick r:id="rId2"/>
              </a:rPr>
              <a:t>https://github.com/nativescript/nativescript-</a:t>
            </a:r>
            <a:r>
              <a:rPr lang="en-US" dirty="0" smtClean="0">
                <a:hlinkClick r:id="rId2"/>
              </a:rPr>
              <a:t>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1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 requirements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291608" y="1585183"/>
            <a:ext cx="9612198" cy="124032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https://github.com/nativescript/nativescript-cli#system-</a:t>
            </a:r>
            <a:r>
              <a:rPr lang="en-US" dirty="0" smtClean="0">
                <a:hlinkClick r:id="rId2"/>
              </a:rPr>
              <a:t>requirements</a:t>
            </a:r>
            <a:endParaRPr lang="en-US" dirty="0" smtClean="0"/>
          </a:p>
        </p:txBody>
      </p:sp>
      <p:pic>
        <p:nvPicPr>
          <p:cNvPr id="5" name="Picture 4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" y="2986848"/>
            <a:ext cx="1648599" cy="1648599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4747730"/>
            <a:ext cx="1297778" cy="158977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971041" y="5332724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err="1" smtClean="0"/>
              <a:t>Xcode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r>
              <a:rPr lang="en-US" dirty="0" smtClean="0"/>
              <a:t> CLI tools, </a:t>
            </a:r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82928" y="3328397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smtClean="0"/>
              <a:t>JDK, Apache Ant, Android SDK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88319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14" y="1288414"/>
            <a:ext cx="4269105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versions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215369" cy="4946016"/>
          </a:xfrm>
        </p:spPr>
        <p:txBody>
          <a:bodyPr>
            <a:normAutofit/>
          </a:bodyPr>
          <a:lstStyle/>
          <a:p>
            <a:r>
              <a:rPr lang="en-US" dirty="0" smtClean="0"/>
              <a:t>0.10</a:t>
            </a:r>
          </a:p>
          <a:p>
            <a:pPr lvl="2"/>
            <a:r>
              <a:rPr lang="en-US" dirty="0" smtClean="0"/>
              <a:t>The version we’re using</a:t>
            </a:r>
          </a:p>
          <a:p>
            <a:r>
              <a:rPr lang="en-US" dirty="0" smtClean="0"/>
              <a:t>1.0</a:t>
            </a:r>
          </a:p>
          <a:p>
            <a:pPr lvl="2"/>
            <a:r>
              <a:rPr lang="en-US" dirty="0" smtClean="0"/>
              <a:t>Newly released</a:t>
            </a:r>
          </a:p>
          <a:p>
            <a:pPr lvl="2"/>
            <a:r>
              <a:rPr lang="en-US" dirty="0" smtClean="0"/>
              <a:t>Available on the CLI, not </a:t>
            </a:r>
            <a:r>
              <a:rPr lang="en-US" dirty="0" err="1" smtClean="0"/>
              <a:t>AppBuilder</a:t>
            </a:r>
            <a:r>
              <a:rPr lang="en-US" dirty="0" smtClean="0"/>
              <a:t> quite yet</a:t>
            </a:r>
          </a:p>
          <a:p>
            <a:pPr lvl="2"/>
            <a:r>
              <a:rPr lang="en-US" dirty="0" err="1" smtClean="0"/>
              <a:t>Changelog</a:t>
            </a:r>
            <a:endParaRPr lang="en-US" dirty="0" smtClean="0"/>
          </a:p>
          <a:p>
            <a:pPr lvl="4"/>
            <a:r>
              <a:rPr lang="en-US" dirty="0">
                <a:hlinkClick r:id="rId2"/>
              </a:rPr>
              <a:t>http://docs.nativescript.org/Changelogs/Cross-Platform%</a:t>
            </a:r>
            <a:r>
              <a:rPr lang="en-US" dirty="0" smtClean="0">
                <a:hlinkClick r:id="rId2"/>
              </a:rPr>
              <a:t>20Modules</a:t>
            </a:r>
            <a:endParaRPr lang="en-US" dirty="0" smtClean="0"/>
          </a:p>
          <a:p>
            <a:r>
              <a:rPr lang="en-US" dirty="0" smtClean="0"/>
              <a:t>Future</a:t>
            </a:r>
          </a:p>
          <a:p>
            <a:pPr lvl="2"/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www.nativescript.org</a:t>
            </a:r>
            <a:r>
              <a:rPr lang="en-US" dirty="0" smtClean="0">
                <a:hlinkClick r:id="rId3"/>
              </a:rPr>
              <a:t>/roadmap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5730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571499"/>
            <a:ext cx="4963160" cy="55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5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https://github.com/NativeScript/NativeScript-NEXT-</a:t>
            </a:r>
            <a:r>
              <a:rPr lang="en-US" dirty="0" smtClean="0">
                <a:hlinkClick r:id="rId2"/>
              </a:rPr>
              <a:t>Workshop</a:t>
            </a:r>
            <a:endParaRPr lang="en-US" dirty="0" smtClean="0"/>
          </a:p>
          <a:p>
            <a:r>
              <a:rPr lang="en-US" dirty="0" smtClean="0"/>
              <a:t>labs/Lab-1</a:t>
            </a:r>
            <a:endParaRPr lang="en-US" dirty="0"/>
          </a:p>
        </p:txBody>
      </p:sp>
      <p:pic>
        <p:nvPicPr>
          <p:cNvPr id="4" name="Picture 3" descr="JPEG image-B4D1FD0ADC21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2905760"/>
            <a:ext cx="347472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316970" cy="4326255"/>
          </a:xfrm>
        </p:spPr>
        <p:txBody>
          <a:bodyPr>
            <a:normAutofit/>
          </a:bodyPr>
          <a:lstStyle/>
          <a:p>
            <a:r>
              <a:rPr lang="en-US" dirty="0" smtClean="0"/>
              <a:t>Welcome to </a:t>
            </a:r>
            <a:r>
              <a:rPr lang="en-US" dirty="0" err="1" smtClean="0"/>
              <a:t>NativeScript</a:t>
            </a:r>
            <a:r>
              <a:rPr lang="en-US" dirty="0" smtClean="0"/>
              <a:t> (TJ)</a:t>
            </a:r>
          </a:p>
          <a:p>
            <a:pPr lvl="2"/>
            <a:r>
              <a:rPr lang="en-US" dirty="0" smtClean="0"/>
              <a:t>Lab #1</a:t>
            </a:r>
            <a:endParaRPr lang="en-US" dirty="0"/>
          </a:p>
          <a:p>
            <a:r>
              <a:rPr lang="en-US" dirty="0" smtClean="0"/>
              <a:t>Beyond the Basics (Clark)</a:t>
            </a:r>
          </a:p>
          <a:p>
            <a:pPr lvl="2"/>
            <a:r>
              <a:rPr lang="en-US" dirty="0" smtClean="0"/>
              <a:t>Lab #2</a:t>
            </a:r>
          </a:p>
          <a:p>
            <a:r>
              <a:rPr lang="en-US" dirty="0" smtClean="0"/>
              <a:t>Diving Deep with {N} (Sebastian)</a:t>
            </a:r>
          </a:p>
          <a:p>
            <a:pPr lvl="2"/>
            <a:r>
              <a:rPr lang="en-US" dirty="0" smtClean="0"/>
              <a:t>Lab #3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3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http://bit.ly/next-vantoll-</a:t>
            </a:r>
            <a:r>
              <a:rPr lang="en-US" dirty="0" smtClean="0">
                <a:hlinkClick r:id="rId2"/>
              </a:rPr>
              <a:t>1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4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88" y="209381"/>
            <a:ext cx="1181250" cy="118125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920" y="2409825"/>
            <a:ext cx="7275195" cy="195897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nativescript.org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nativescript</a:t>
            </a:r>
            <a:endParaRPr lang="en-US" dirty="0" smtClean="0"/>
          </a:p>
          <a:p>
            <a:r>
              <a:rPr lang="en-US" dirty="0" err="1" smtClean="0"/>
              <a:t>nativescript.org</a:t>
            </a:r>
            <a:r>
              <a:rPr lang="en-US" dirty="0" smtClean="0"/>
              <a:t>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0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JustMeme</a:t>
            </a:r>
            <a:endParaRPr lang="en-US" dirty="0"/>
          </a:p>
        </p:txBody>
      </p:sp>
      <p:pic>
        <p:nvPicPr>
          <p:cNvPr id="4" name="Picture 3" descr="Screenshot-640x9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60" y="96521"/>
            <a:ext cx="4358639" cy="6537959"/>
          </a:xfrm>
          <a:prstGeom prst="rect">
            <a:avLst/>
          </a:prstGeom>
        </p:spPr>
      </p:pic>
      <p:pic>
        <p:nvPicPr>
          <p:cNvPr id="5" name="Picture 4" descr="iTunesArtwork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2164080"/>
            <a:ext cx="3423920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9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02 at 9.25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93" y="121240"/>
            <a:ext cx="5719467" cy="61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dirty="0" smtClean="0"/>
              <a:t>Oh snap</a:t>
            </a:r>
            <a:endParaRPr lang="en-US" dirty="0"/>
          </a:p>
        </p:txBody>
      </p:sp>
      <p:pic>
        <p:nvPicPr>
          <p:cNvPr id="6" name="Picture 5" descr="Screen Shot 2015-05-01 at 9.5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" y="1615440"/>
            <a:ext cx="104495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270044"/>
            <a:ext cx="11338560" cy="548640"/>
          </a:xfrm>
        </p:spPr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snapppppppp</a:t>
            </a:r>
            <a:endParaRPr lang="en-US" dirty="0"/>
          </a:p>
        </p:txBody>
      </p:sp>
      <p:pic>
        <p:nvPicPr>
          <p:cNvPr id="3" name="Picture 2" descr="pasted_image_at_2015_05_01_09_11_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2060"/>
            <a:ext cx="12192000" cy="13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12374</TotalTime>
  <Words>646</Words>
  <Application>Microsoft Macintosh PowerPoint</Application>
  <PresentationFormat>Custom</PresentationFormat>
  <Paragraphs>112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Telerik</vt:lpstr>
      <vt:lpstr>NativeScript Deep Dive—Setup</vt:lpstr>
      <vt:lpstr>Erlang for Mobile Development</vt:lpstr>
      <vt:lpstr>NativeScript Deep Dive</vt:lpstr>
      <vt:lpstr>Agenda</vt:lpstr>
      <vt:lpstr>Follow NativeScript</vt:lpstr>
      <vt:lpstr>JustMeme</vt:lpstr>
      <vt:lpstr>PowerPoint Presentation</vt:lpstr>
      <vt:lpstr>Oh snap</vt:lpstr>
      <vt:lpstr>Oh snapppppppp</vt:lpstr>
      <vt:lpstr>PowerPoint Presentation</vt:lpstr>
      <vt:lpstr>What is NativeScript?</vt:lpstr>
      <vt:lpstr>PowerPoint Presentation</vt:lpstr>
      <vt:lpstr>PowerPoint Presentation</vt:lpstr>
      <vt:lpstr>Why NativeScript?</vt:lpstr>
      <vt:lpstr>Contribute! (nativescript.org/contribute)</vt:lpstr>
      <vt:lpstr>PowerPoint Presentation</vt:lpstr>
      <vt:lpstr>NativeScript Android example</vt:lpstr>
      <vt:lpstr>NativeScript iOS example</vt:lpstr>
      <vt:lpstr>PowerPoint Presentation</vt:lpstr>
      <vt:lpstr>How does this work?</vt:lpstr>
      <vt:lpstr>NativeScript and JS VMs</vt:lpstr>
      <vt:lpstr>PowerPoint Presentation</vt:lpstr>
      <vt:lpstr>PowerPoint Presentation</vt:lpstr>
      <vt:lpstr>PowerPoint Presentation</vt:lpstr>
      <vt:lpstr>NativeScript modules</vt:lpstr>
      <vt:lpstr>NativeScript file module</vt:lpstr>
      <vt:lpstr>HTTP module example</vt:lpstr>
      <vt:lpstr>Community modules</vt:lpstr>
      <vt:lpstr>But how do I turn this into an app?</vt:lpstr>
      <vt:lpstr>Two ways to use NativeScript</vt:lpstr>
      <vt:lpstr>PowerPoint Presentation</vt:lpstr>
      <vt:lpstr>Telerik AppBuilder IDE Options</vt:lpstr>
      <vt:lpstr>PowerPoint Presentation</vt:lpstr>
      <vt:lpstr>NativeScript CLI</vt:lpstr>
      <vt:lpstr>NativeScript CLI requirements</vt:lpstr>
      <vt:lpstr>PowerPoint Presentation</vt:lpstr>
      <vt:lpstr>NativeScript versions</vt:lpstr>
      <vt:lpstr>PowerPoint Presentation</vt:lpstr>
      <vt:lpstr>Lab 1</vt:lpstr>
      <vt:lpstr>Rate us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TJ VanToll</cp:lastModifiedBy>
  <cp:revision>359</cp:revision>
  <dcterms:created xsi:type="dcterms:W3CDTF">2013-04-11T08:37:24Z</dcterms:created>
  <dcterms:modified xsi:type="dcterms:W3CDTF">2015-05-03T13:16:16Z</dcterms:modified>
</cp:coreProperties>
</file>